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0" r:id="rId1"/>
  </p:sldMasterIdLst>
  <p:notesMasterIdLst>
    <p:notesMasterId r:id="rId46"/>
  </p:notesMasterIdLst>
  <p:sldIdLst>
    <p:sldId id="256" r:id="rId2"/>
    <p:sldId id="367" r:id="rId3"/>
    <p:sldId id="378" r:id="rId4"/>
    <p:sldId id="374" r:id="rId5"/>
    <p:sldId id="325" r:id="rId6"/>
    <p:sldId id="327" r:id="rId7"/>
    <p:sldId id="389" r:id="rId8"/>
    <p:sldId id="390" r:id="rId9"/>
    <p:sldId id="391" r:id="rId10"/>
    <p:sldId id="383" r:id="rId11"/>
    <p:sldId id="368" r:id="rId12"/>
    <p:sldId id="369" r:id="rId13"/>
    <p:sldId id="384" r:id="rId14"/>
    <p:sldId id="385" r:id="rId15"/>
    <p:sldId id="386" r:id="rId16"/>
    <p:sldId id="387" r:id="rId17"/>
    <p:sldId id="267" r:id="rId18"/>
    <p:sldId id="333" r:id="rId19"/>
    <p:sldId id="355" r:id="rId20"/>
    <p:sldId id="336" r:id="rId21"/>
    <p:sldId id="339" r:id="rId22"/>
    <p:sldId id="359" r:id="rId23"/>
    <p:sldId id="340" r:id="rId24"/>
    <p:sldId id="380" r:id="rId25"/>
    <p:sldId id="379" r:id="rId26"/>
    <p:sldId id="344" r:id="rId27"/>
    <p:sldId id="353" r:id="rId28"/>
    <p:sldId id="347" r:id="rId29"/>
    <p:sldId id="349" r:id="rId30"/>
    <p:sldId id="352" r:id="rId31"/>
    <p:sldId id="357" r:id="rId32"/>
    <p:sldId id="301" r:id="rId33"/>
    <p:sldId id="265" r:id="rId34"/>
    <p:sldId id="268" r:id="rId35"/>
    <p:sldId id="269" r:id="rId36"/>
    <p:sldId id="376" r:id="rId37"/>
    <p:sldId id="375" r:id="rId38"/>
    <p:sldId id="382" r:id="rId39"/>
    <p:sldId id="377" r:id="rId40"/>
    <p:sldId id="270" r:id="rId41"/>
    <p:sldId id="271" r:id="rId42"/>
    <p:sldId id="272" r:id="rId43"/>
    <p:sldId id="512" r:id="rId44"/>
    <p:sldId id="373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FF6600"/>
    <a:srgbClr val="66FFFF"/>
    <a:srgbClr val="990099"/>
    <a:srgbClr val="000066"/>
    <a:srgbClr val="FF33CC"/>
    <a:srgbClr val="00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2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9E2D7902-D5F0-44FF-908F-BC703A477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3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DA5C40-FC37-4EE4-AE7D-92E648FA72F2}" type="slidenum">
              <a:rPr lang="en-US"/>
              <a:pPr/>
              <a:t>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115DB-D0B7-45E0-BE40-5FF4102095C6}" type="slidenum">
              <a:rPr lang="en-US"/>
              <a:pPr/>
              <a:t>26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21F48-0893-4777-9832-1EDB381FAAF2}" type="slidenum">
              <a:rPr lang="en-US"/>
              <a:pPr/>
              <a:t>29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58CCD-9D63-4FC8-8CF7-E004CAF4B9F3}" type="slidenum">
              <a:rPr lang="en-US"/>
              <a:pPr/>
              <a:t>32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0BE8A-9B33-485E-A115-1078CB5D9E18}" type="slidenum">
              <a:rPr lang="en-US"/>
              <a:pPr/>
              <a:t>33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7CA673-B045-49CC-B6C8-71B394D14180}" type="slidenum">
              <a:rPr lang="en-US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B441A-9BE2-4781-A41F-B4831DDDD8CF}" type="slidenum">
              <a:rPr lang="en-US"/>
              <a:pPr/>
              <a:t>35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A7381-8073-4F8A-B664-461FE3BE83D3}" type="slidenum">
              <a:rPr lang="en-US"/>
              <a:pPr/>
              <a:t>40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E8FB7-3B7A-4C43-9D2B-49835A8DCCA9}" type="slidenum">
              <a:rPr lang="en-US"/>
              <a:pPr/>
              <a:t>41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64327-E7DD-498D-BB8F-2C6533CE0A28}" type="slidenum">
              <a:rPr lang="en-US"/>
              <a:pPr/>
              <a:t>42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3B208-3CF6-4675-81F5-CCAC0B6852EF}" type="slidenum">
              <a:rPr lang="en-US"/>
              <a:pPr/>
              <a:t>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8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8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8FE368-F723-499C-ACF1-0A0590D3CFCF}" type="slidenum">
              <a:rPr lang="en-US"/>
              <a:pPr/>
              <a:t>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08647A-2421-4AE6-8CB4-8BE4818B98FF}" type="slidenum">
              <a:rPr lang="en-US"/>
              <a:pPr/>
              <a:t>12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7152D-0F58-4664-AE98-8E755E933A1E}" type="slidenum">
              <a:rPr lang="en-US"/>
              <a:pPr/>
              <a:t>17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6D70B3-10AA-474E-B31F-BEE9BF1BCD34}" type="slidenum">
              <a:rPr lang="en-US"/>
              <a:pPr/>
              <a:t>18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37AC1B-7465-442A-90A0-D871AD049EA5}" type="datetime1">
              <a:rPr lang="vi-VN" smtClean="0"/>
              <a:t>14/02/2022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F19E155-284A-4082-926A-CB708D91BA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95AC5-A082-45AC-B916-5B3A5DCBF278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5E3FD-1ADB-46E8-8C75-1389ADD3D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A72D71-5474-4635-B6CC-B9A8BFF209BC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4B39A2-4552-40F3-AA2C-41AEA4ED65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25B945-30CF-483F-AE01-13769D1B4BA3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567CF08A-9B1C-4446-B826-7CF1AA4F4B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C2F389-789D-4DA0-803B-376B2FEA7E0E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F35E1-C0BF-40AA-A430-1D137FB791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C4143A-A5A8-4240-B484-FBA7C5D5E348}" type="datetime1">
              <a:rPr lang="vi-VN" smtClean="0"/>
              <a:t>14/02/2022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8CA073-FA8A-4C4E-84B0-51B2DD0C2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FD91B7-4FE6-4EE0-98FD-2FD79A7A30AF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036901-6376-41A3-A07F-578731EB4C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36A2BA-5433-4F37-A3FE-5BF636CF48BA}" type="datetime1">
              <a:rPr lang="vi-VN" smtClean="0"/>
              <a:t>14/02/2022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10A122-E929-4858-82ED-C7277C32F6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84EE00-AC7E-4719-A518-2336A5B65CFA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BB8D47-3C97-4DB2-BBB6-0B458ABA68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8F6020-306B-4E1F-8211-43891700E679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FDC212E0-187A-4E76-8BA6-80FAABFDD8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9F33F85-E627-477C-BC94-E74478442728}" type="datetime1">
              <a:rPr lang="vi-VN" smtClean="0"/>
              <a:t>14/02/2022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90A16067-2A75-4505-9F1C-AC1B1AA8EB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5181600"/>
            <a:ext cx="6400800" cy="7620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TS.BS.PHẠM ANH TUẤN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Phẫu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Thần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-ĐHYD TPHCM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066800"/>
            <a:ext cx="8305800" cy="2514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vi-VN" sz="5400" dirty="0"/>
              <a:t>ĐẠI CƯƠNG U NÃO</a:t>
            </a:r>
            <a:br>
              <a:rPr lang="en-US" sz="5400" dirty="0"/>
            </a:br>
            <a:endParaRPr lang="en-US" sz="2400" dirty="0">
              <a:solidFill>
                <a:srgbClr val="00CC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6CE176-C382-45F9-B502-3F881F4B411F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19E155-284A-4082-926A-CB708D91BA2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2.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Biểu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lâm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sàng</a:t>
            </a:r>
            <a:endParaRPr lang="vi-VN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83058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(68%),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(45%)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54%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2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41388"/>
          </a:xfrm>
          <a:ln w="12700">
            <a:solidFill>
              <a:srgbClr val="333399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Biểu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lâm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sàng</a:t>
            </a:r>
            <a:endParaRPr lang="en-US" sz="6600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600200"/>
            <a:ext cx="8153400" cy="4835525"/>
          </a:xfrm>
        </p:spPr>
        <p:txBody>
          <a:bodyPr>
            <a:normAutofit fontScale="92500" lnSpcReduction="10000"/>
          </a:bodyPr>
          <a:lstStyle/>
          <a:p>
            <a:pPr rtl="0"/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* Do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tăng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áp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lực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nội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sọ</a:t>
            </a:r>
            <a:r>
              <a:rPr lang="en-US" sz="3200" b="0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: 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Nhức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Buồn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nôn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nôn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Phù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gai (50-90%)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RL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dáng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/ataxia,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chóng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mặt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nhìn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đôi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rtl="0"/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*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Dấu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định</a:t>
            </a:r>
            <a:r>
              <a:rPr lang="en-US" sz="32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vị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yếu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chi, co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giật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liệt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dây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sọ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xâm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lấn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hủy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cấu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trúc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mô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chèn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ép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mô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(u,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phù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xuất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huyết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chèn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ép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dây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TK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sọ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BCDCF4-CD1B-4E75-8566-899A581B1BA4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143000"/>
          </a:xfrm>
          <a:ln>
            <a:solidFill>
              <a:srgbClr val="333399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Biểu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lâm</a:t>
            </a:r>
            <a:r>
              <a:rPr lang="en-US" sz="44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4400" b="1" i="0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sàng</a:t>
            </a:r>
            <a:endParaRPr lang="en-US" sz="8000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835525"/>
          </a:xfrm>
        </p:spPr>
        <p:txBody>
          <a:bodyPr>
            <a:normAutofit/>
          </a:bodyPr>
          <a:lstStyle/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Nhức</a:t>
            </a:r>
            <a:r>
              <a:rPr lang="en-US" sz="2400" b="1" i="1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i="1" u="none" strike="noStrike" kern="1200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đầu</a:t>
            </a:r>
            <a:endParaRPr lang="en-US" sz="2400" b="0" i="0" u="none" strike="noStrike" kern="1200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Hai bên, lan tỏa, tăng về sáng; nặng lên khi ho, rặn, cúi ra trước; 40% kèm buồn nôn  và nôn, có thể giảm tạm thời khi nôn. 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1" i="1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Nhức</a:t>
            </a:r>
            <a:r>
              <a:rPr lang="en-US" sz="2400" b="1" i="1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i="1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400" b="1" i="1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do:</a:t>
            </a: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TALNS (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khối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dãn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thất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phù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XHN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kèm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Xâm lấn/ CE ctrúc nhạy cảm: màng cứng, màng xương.</a:t>
            </a: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Thứ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phát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do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thị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giác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nhìn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đôi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khó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tập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trung</a:t>
            </a:r>
            <a:endParaRPr lang="en-US" sz="24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THA do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tăng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ALNS</a:t>
            </a: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Tâm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lý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stress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vì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mất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chức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năng</a:t>
            </a:r>
            <a:endParaRPr lang="en-US" sz="24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92D64-E937-44B9-9C1C-E703CF491345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vi-V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4572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TALNS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TKKT: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38 -58%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t/c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126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676400"/>
            <a:ext cx="7924800" cy="45720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TALNS: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chi,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chi, run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choạng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vi-V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45720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1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0" y="2133600"/>
            <a:ext cx="7772400" cy="45720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chai).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8055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3. CHẨN ĐOÁN HÌNH ẢNH</a:t>
            </a:r>
            <a:endParaRPr lang="en-US" sz="6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447800"/>
            <a:ext cx="8229600" cy="4759325"/>
          </a:xfrm>
        </p:spPr>
        <p:txBody>
          <a:bodyPr>
            <a:normAutofit lnSpcReduction="10000"/>
          </a:bodyPr>
          <a:lstStyle/>
          <a:p>
            <a:pPr rtl="0"/>
            <a:endParaRPr lang="en-US" sz="3200" b="1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  <a:p>
            <a:pPr rtl="0"/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1. CT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không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cản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quang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/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2. MRI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không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gadolium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nhạy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nhất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Gado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giúp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phân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biệt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bờ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với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vùng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phù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phát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ổ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nhỏ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rtl="0">
              <a:buSzPts val="2200"/>
              <a:buFont typeface="Times New Roman" panose="02020603050405020304" pitchFamily="18" charset="0"/>
              <a:buChar char=""/>
            </a:pPr>
            <a:r>
              <a:rPr lang="vi-VN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CT, MRI không thuốc tương phản có thể bỏ sót u nhỏ không CE và không phù.</a:t>
            </a:r>
          </a:p>
          <a:p>
            <a:pPr rtl="0"/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3.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đồ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không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còn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giá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trị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CT, MRI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DE996-8A35-4951-B1F9-F807EC2F7DFB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400" y="609600"/>
            <a:ext cx="8153400" cy="5867400"/>
            <a:chOff x="0" y="0"/>
            <a:chExt cx="5760" cy="4427"/>
          </a:xfrm>
        </p:grpSpPr>
        <p:pic>
          <p:nvPicPr>
            <p:cNvPr id="17411" name="Picture 3" descr="GlioblMultiform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4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2" name="Text Box 4"/>
            <p:cNvSpPr txBox="1">
              <a:spLocks noChangeArrowheads="1"/>
            </p:cNvSpPr>
            <p:nvPr/>
          </p:nvSpPr>
          <p:spPr bwMode="auto">
            <a:xfrm>
              <a:off x="3648" y="144"/>
              <a:ext cx="2112" cy="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rtl="0"/>
              <a:r>
                <a:rPr lang="en-US" b="0" i="0" u="none" strike="noStrike" kern="1200" baseline="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Glioblastoma multiforme </a:t>
              </a:r>
              <a:r>
                <a:rPr lang="en-US" b="0" i="0" u="none" strike="noStrike" kern="1200" baseline="0" dirty="0" err="1">
                  <a:solidFill>
                    <a:srgbClr val="000066"/>
                  </a:solidFill>
                  <a:latin typeface="Times New Roman" panose="02020603050405020304" pitchFamily="18" charset="0"/>
                </a:rPr>
                <a:t>trên</a:t>
              </a:r>
              <a:r>
                <a:rPr lang="en-US" b="0" i="0" u="none" strike="noStrike" kern="1200" baseline="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 CT </a:t>
              </a:r>
              <a:r>
                <a:rPr lang="en-US" b="0" i="0" u="none" strike="noStrike" kern="1200" baseline="0" dirty="0" err="1">
                  <a:solidFill>
                    <a:srgbClr val="000066"/>
                  </a:solidFill>
                  <a:latin typeface="Times New Roman" panose="02020603050405020304" pitchFamily="18" charset="0"/>
                </a:rPr>
                <a:t>có</a:t>
              </a:r>
              <a:r>
                <a:rPr lang="en-US" b="0" i="0" u="none" strike="noStrike" kern="1200" baseline="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 CQ</a:t>
              </a:r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flipH="1" flipV="1">
              <a:off x="1488" y="1632"/>
              <a:ext cx="230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 flipH="1" flipV="1">
              <a:off x="1632" y="2016"/>
              <a:ext cx="2160" cy="19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 flipV="1">
              <a:off x="1200" y="2256"/>
              <a:ext cx="2592" cy="62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Text Box 8"/>
            <p:cNvSpPr txBox="1">
              <a:spLocks noChangeArrowheads="1"/>
            </p:cNvSpPr>
            <p:nvPr/>
          </p:nvSpPr>
          <p:spPr bwMode="auto">
            <a:xfrm>
              <a:off x="3792" y="1488"/>
              <a:ext cx="1152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rtl="0"/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Hoại</a:t>
              </a:r>
              <a:r>
                <a:rPr lang="en-US" sz="2800" b="0" i="0" u="none" strike="noStrike" kern="1200" baseline="0" dirty="0">
                  <a:solidFill>
                    <a:srgbClr val="9900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tử</a:t>
              </a:r>
              <a:endParaRPr lang="en-US" sz="2800" b="0" i="0" u="none" strike="noStrike" kern="1200" baseline="0" dirty="0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3840" y="1968"/>
              <a:ext cx="1536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rtl="0"/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Vùng</a:t>
              </a:r>
              <a:r>
                <a:rPr lang="en-US" sz="2800" b="0" i="0" u="none" strike="noStrike" kern="1200" baseline="0" dirty="0">
                  <a:solidFill>
                    <a:srgbClr val="9900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tân</a:t>
              </a:r>
              <a:r>
                <a:rPr lang="en-US" sz="2800" b="0" i="0" u="none" strike="noStrike" kern="1200" baseline="0" dirty="0">
                  <a:solidFill>
                    <a:srgbClr val="9900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sinh</a:t>
              </a:r>
              <a:endParaRPr lang="en-US" sz="2800" b="0" i="0" u="none" strike="noStrike" kern="1200" baseline="0" dirty="0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3888" y="2640"/>
              <a:ext cx="1152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rtl="0"/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Phù</a:t>
              </a:r>
              <a:r>
                <a:rPr lang="en-US" sz="2800" b="0" i="0" u="none" strike="noStrike" kern="1200" baseline="0" dirty="0">
                  <a:solidFill>
                    <a:srgbClr val="9900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sz="2800" b="0" i="0" u="none" strike="noStrike" kern="1200" baseline="0" dirty="0" err="1">
                  <a:solidFill>
                    <a:srgbClr val="990099"/>
                  </a:solidFill>
                  <a:latin typeface="Times New Roman" panose="02020603050405020304" pitchFamily="18" charset="0"/>
                </a:rPr>
                <a:t>não</a:t>
              </a:r>
              <a:endParaRPr lang="en-US" sz="2800" b="0" i="0" u="none" strike="noStrike" kern="1200" baseline="0" dirty="0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4D7C4A-CDCE-404D-9A8F-B34B89859FB4}" type="datetime1">
              <a:rPr lang="vi-VN" smtClean="0"/>
              <a:t>14/02/2022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:\DR TUAN\CASE REPORT-HINH ANH\LYMPHOMA-HUNG\DSCN1644.JPG"/>
          <p:cNvPicPr>
            <a:picLocks noChangeAspect="1" noChangeArrowheads="1"/>
          </p:cNvPicPr>
          <p:nvPr/>
        </p:nvPicPr>
        <p:blipFill>
          <a:blip r:embed="rId2" cstate="print"/>
          <a:srcRect l="4037" t="18340" r="4053" b="19362"/>
          <a:stretch>
            <a:fillRect/>
          </a:stretch>
        </p:blipFill>
        <p:spPr bwMode="auto">
          <a:xfrm>
            <a:off x="304800" y="914400"/>
            <a:ext cx="8610600" cy="43770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7800" y="5867400"/>
            <a:ext cx="6553200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vi-VN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Bn nam 42 tuổi: yếu liệt ½  người phải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DBFCFC-A170-4059-B6FC-AF986C1AEF8C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457200" y="1524000"/>
            <a:ext cx="8382000" cy="324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phương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ACDF6B-1250-47E5-AC8E-AB6BB7F769F2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990600" y="1066800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459" name="Picture 5" descr="DSC03053"/>
          <p:cNvPicPr>
            <a:picLocks noChangeAspect="1" noChangeArrowheads="1"/>
          </p:cNvPicPr>
          <p:nvPr/>
        </p:nvPicPr>
        <p:blipFill>
          <a:blip r:embed="rId2"/>
          <a:srcRect l="25862" t="7471" r="8621" b="2873"/>
          <a:stretch>
            <a:fillRect/>
          </a:stretch>
        </p:blipFill>
        <p:spPr bwMode="auto">
          <a:xfrm>
            <a:off x="4800600" y="1447800"/>
            <a:ext cx="40830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066800" y="21336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461" name="Picture 7" descr="DSC03050"/>
          <p:cNvPicPr>
            <a:picLocks noChangeAspect="1" noChangeArrowheads="1"/>
          </p:cNvPicPr>
          <p:nvPr/>
        </p:nvPicPr>
        <p:blipFill>
          <a:blip r:embed="rId3"/>
          <a:srcRect l="20660" t="8127" r="15703" b="7025"/>
          <a:stretch>
            <a:fillRect/>
          </a:stretch>
        </p:blipFill>
        <p:spPr bwMode="auto">
          <a:xfrm>
            <a:off x="609600" y="1447800"/>
            <a:ext cx="4191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60198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sao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bào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1FBE49-FB8A-47CA-B927-EDCB7D6AA642}" type="datetime1">
              <a:rPr lang="vi-VN" smtClean="0"/>
              <a:t>14/02/2022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066800" y="12192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2531" name="Picture 5" descr="DSC03062"/>
          <p:cNvPicPr>
            <a:picLocks noChangeAspect="1" noChangeArrowheads="1"/>
          </p:cNvPicPr>
          <p:nvPr/>
        </p:nvPicPr>
        <p:blipFill>
          <a:blip r:embed="rId2"/>
          <a:srcRect l="30000" t="40953" r="37143" b="15237"/>
          <a:stretch>
            <a:fillRect/>
          </a:stretch>
        </p:blipFill>
        <p:spPr bwMode="auto">
          <a:xfrm>
            <a:off x="533400" y="1143000"/>
            <a:ext cx="388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5257800" y="22098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2533" name="Picture 7" descr="DSC03058"/>
          <p:cNvPicPr>
            <a:picLocks noChangeAspect="1" noChangeArrowheads="1"/>
          </p:cNvPicPr>
          <p:nvPr/>
        </p:nvPicPr>
        <p:blipFill>
          <a:blip r:embed="rId3"/>
          <a:srcRect l="52809" t="50937" r="4494"/>
          <a:stretch>
            <a:fillRect/>
          </a:stretch>
        </p:blipFill>
        <p:spPr bwMode="auto">
          <a:xfrm>
            <a:off x="4343400" y="1143000"/>
            <a:ext cx="4572000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667000" y="5562600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màng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trái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C769D9-DF21-4AE0-9B3C-17AD971225EE}" type="datetime1">
              <a:rPr lang="vi-VN" smtClean="0"/>
              <a:t>14/02/2022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E:\DR TUAN\CASE REPORT-HINH ANH\MENINGIOMA\MENINGIOMA-HUONG\DSC08239.JPG"/>
          <p:cNvPicPr>
            <a:picLocks noChangeAspect="1" noChangeArrowheads="1"/>
          </p:cNvPicPr>
          <p:nvPr/>
        </p:nvPicPr>
        <p:blipFill>
          <a:blip r:embed="rId2" cstate="print"/>
          <a:srcRect t="4590"/>
          <a:stretch>
            <a:fillRect/>
          </a:stretch>
        </p:blipFill>
        <p:spPr bwMode="auto">
          <a:xfrm>
            <a:off x="762000" y="457200"/>
            <a:ext cx="7704181" cy="551338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màng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trái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F07620-0566-409B-8057-C65DCB005F4C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DSC08261"/>
          <p:cNvPicPr>
            <a:picLocks noChangeAspect="1" noChangeArrowheads="1"/>
          </p:cNvPicPr>
          <p:nvPr/>
        </p:nvPicPr>
        <p:blipFill>
          <a:blip r:embed="rId2"/>
          <a:srcRect l="33377" t="12527" r="186" b="46593"/>
          <a:stretch>
            <a:fillRect/>
          </a:stretch>
        </p:blipFill>
        <p:spPr bwMode="auto">
          <a:xfrm>
            <a:off x="457200" y="457200"/>
            <a:ext cx="6324600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8" descr="DSC08260"/>
          <p:cNvPicPr>
            <a:picLocks noChangeAspect="1" noChangeArrowheads="1"/>
          </p:cNvPicPr>
          <p:nvPr/>
        </p:nvPicPr>
        <p:blipFill>
          <a:blip r:embed="rId3"/>
          <a:srcRect l="160" t="60220" r="42348" b="2307"/>
          <a:stretch>
            <a:fillRect/>
          </a:stretch>
        </p:blipFill>
        <p:spPr bwMode="auto">
          <a:xfrm>
            <a:off x="1981200" y="2514600"/>
            <a:ext cx="6248400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66800" y="5791200"/>
            <a:ext cx="739140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Bn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nữ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, 42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tuổi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động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kinh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cục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bộ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toàn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thể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hóa</a:t>
            </a:r>
            <a:endParaRPr lang="en-US" sz="2800" b="1" i="0" u="none" strike="noStrike" kern="1200" baseline="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E759B8-2658-426F-8ACE-812924DAEE9D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 descr="D:\1.MY FAVORITE\CASE REPORT-HINH ANH\MENINGIOMA\MENINGIOMA XAM LAN XUONG SO-2014\20140518_16224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333" b="8333"/>
          <a:stretch>
            <a:fillRect/>
          </a:stretch>
        </p:blipFill>
        <p:spPr bwMode="auto">
          <a:xfrm>
            <a:off x="990600" y="1143000"/>
            <a:ext cx="7315200" cy="45720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96552-C5BD-4257-A1A1-7DD729A32266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0354" name="Picture 2" descr="D:\1.MY FAVORITE\CASE REPORT-HINH ANH\MENINGIOMA\MENINGIOMA XAM LAN XUONG SO-2014\20140514_13135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25000" t="6667" r="5000" b="13333"/>
          <a:stretch>
            <a:fillRect/>
          </a:stretch>
        </p:blipFill>
        <p:spPr bwMode="auto">
          <a:xfrm>
            <a:off x="762000" y="685800"/>
            <a:ext cx="4267200" cy="3657600"/>
          </a:xfrm>
          <a:prstGeom prst="rect">
            <a:avLst/>
          </a:prstGeom>
          <a:noFill/>
        </p:spPr>
      </p:pic>
      <p:pic>
        <p:nvPicPr>
          <p:cNvPr id="100357" name="Picture 5" descr="D:\1.MY FAVORITE\CASE REPORT-HINH ANH\MENINGIOMA\MENINGIOMA XAM LAN XUONG SO-2014\20140514_134438.jpg"/>
          <p:cNvPicPr>
            <a:picLocks noChangeAspect="1" noChangeArrowheads="1"/>
          </p:cNvPicPr>
          <p:nvPr/>
        </p:nvPicPr>
        <p:blipFill>
          <a:blip r:embed="rId3" cstate="print"/>
          <a:srcRect l="6579" t="8772" r="9211"/>
          <a:stretch>
            <a:fillRect/>
          </a:stretch>
        </p:blipFill>
        <p:spPr bwMode="auto">
          <a:xfrm>
            <a:off x="4185137" y="2819400"/>
            <a:ext cx="4501662" cy="3657600"/>
          </a:xfrm>
          <a:prstGeom prst="rect">
            <a:avLst/>
          </a:prstGeom>
          <a:noFill/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1B41C-7D50-4919-98AF-84F4433DEC1F}" type="datetime1">
              <a:rPr lang="vi-VN" smtClean="0"/>
              <a:t>14/02/2022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990600"/>
            <a:ext cx="2438400" cy="345598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CT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cản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quang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Di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căn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não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đa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ổ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từ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K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phế</a:t>
            </a:r>
            <a:r>
              <a:rPr lang="en-US" sz="3200" b="0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quản</a:t>
            </a:r>
            <a:endParaRPr lang="en-US" sz="4400" dirty="0">
              <a:solidFill>
                <a:srgbClr val="0070C0"/>
              </a:solidFill>
              <a:latin typeface="VNI-Times" pitchFamily="2" charset="0"/>
            </a:endParaRP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62000" y="609600"/>
            <a:ext cx="5048250" cy="5867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2A74DF-7355-4622-AF7B-0686E02E6E87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DR TUAN\CASE REPORT-HINH ANH\U PHOI DI CAN NAO\DSCN2001.JPG"/>
          <p:cNvPicPr>
            <a:picLocks noChangeAspect="1" noChangeArrowheads="1"/>
          </p:cNvPicPr>
          <p:nvPr/>
        </p:nvPicPr>
        <p:blipFill>
          <a:blip r:embed="rId2" cstate="print"/>
          <a:srcRect t="21065" b="13110"/>
          <a:stretch>
            <a:fillRect/>
          </a:stretch>
        </p:blipFill>
        <p:spPr bwMode="auto">
          <a:xfrm>
            <a:off x="457200" y="457200"/>
            <a:ext cx="7239000" cy="3573644"/>
          </a:xfrm>
          <a:prstGeom prst="rect">
            <a:avLst/>
          </a:prstGeom>
          <a:noFill/>
        </p:spPr>
      </p:pic>
      <p:pic>
        <p:nvPicPr>
          <p:cNvPr id="46083" name="Picture 3" descr="E:\DR TUAN\CASE REPORT-HINH ANH\U PHOI DI CAN NAO\DSCN1995.JPG"/>
          <p:cNvPicPr>
            <a:picLocks noChangeAspect="1" noChangeArrowheads="1"/>
          </p:cNvPicPr>
          <p:nvPr/>
        </p:nvPicPr>
        <p:blipFill>
          <a:blip r:embed="rId3" cstate="print"/>
          <a:srcRect l="13228" t="10171" r="14010" b="13234"/>
          <a:stretch>
            <a:fillRect/>
          </a:stretch>
        </p:blipFill>
        <p:spPr bwMode="auto">
          <a:xfrm>
            <a:off x="4495800" y="3188369"/>
            <a:ext cx="4648200" cy="366963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9600" y="5410200"/>
            <a:ext cx="3429000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it-IT" sz="32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U phổi di căn não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F44782-E49C-49B4-87C0-F3F0C946FF62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 descr="DSC07844"/>
          <p:cNvPicPr>
            <a:picLocks noChangeAspect="1" noChangeArrowheads="1"/>
          </p:cNvPicPr>
          <p:nvPr/>
        </p:nvPicPr>
        <p:blipFill>
          <a:blip r:embed="rId2"/>
          <a:srcRect l="13234" t="5049" r="14255" b="9163"/>
          <a:stretch>
            <a:fillRect/>
          </a:stretch>
        </p:blipFill>
        <p:spPr bwMode="auto">
          <a:xfrm>
            <a:off x="838200" y="381000"/>
            <a:ext cx="4267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4495800" y="48006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1748" name="Picture 7" descr="DSC07731"/>
          <p:cNvPicPr>
            <a:picLocks noChangeAspect="1" noChangeArrowheads="1"/>
          </p:cNvPicPr>
          <p:nvPr/>
        </p:nvPicPr>
        <p:blipFill>
          <a:blip r:embed="rId3" cstate="print"/>
          <a:srcRect l="20383" t="7773" r="18341" b="13248"/>
          <a:stretch>
            <a:fillRect/>
          </a:stretch>
        </p:blipFill>
        <p:spPr bwMode="auto">
          <a:xfrm>
            <a:off x="4495800" y="1828800"/>
            <a:ext cx="4114800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5943600"/>
            <a:ext cx="525780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/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Bn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nữ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55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tuổi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điếc</a:t>
            </a:r>
            <a:r>
              <a:rPr lang="en-US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tai </a:t>
            </a:r>
            <a:r>
              <a:rPr lang="en-US" sz="2800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trái</a:t>
            </a:r>
            <a:endParaRPr lang="en-US" sz="2800" b="1" i="0" u="none" strike="noStrike" kern="1200" baseline="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7D982A-6BC8-484D-A96C-CB952CEBEBB1}" type="datetime1">
              <a:rPr lang="vi-VN" smtClean="0"/>
              <a:t>14/02/2022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>
    <p:whee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AutoShape 2"/>
          <p:cNvSpPr>
            <a:spLocks noGrp="1" noChangeAspect="1" noChangeArrowheads="1"/>
          </p:cNvSpPr>
          <p:nvPr>
            <p:ph type="title"/>
          </p:nvPr>
        </p:nvSpPr>
        <p:spPr>
          <a:xfrm>
            <a:off x="2971800" y="2819400"/>
            <a:ext cx="3505200" cy="6629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i="1">
                <a:latin typeface="VNI-Times" pitchFamily="2" charset="0"/>
              </a:rPr>
              <a:t>Brainstem gliomas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 l="3615" t="1245" r="3615" b="2879"/>
          <a:stretch>
            <a:fillRect/>
          </a:stretch>
        </p:blipFill>
        <p:spPr bwMode="auto">
          <a:xfrm>
            <a:off x="1981200" y="609600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95600" y="6172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DA6E32-8D06-484B-B57E-77893AFBE553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2ACEE-7325-4AAC-B1C6-D3A2DCBCEDAA}" type="datetime1">
              <a:rPr lang="vi-VN" smtClean="0"/>
              <a:t>14/02/2022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533400"/>
            <a:ext cx="7772400" cy="4572000"/>
          </a:xfrm>
        </p:spPr>
        <p:txBody>
          <a:bodyPr>
            <a:noAutofit/>
          </a:bodyPr>
          <a:lstStyle/>
          <a:p>
            <a:pPr algn="ctr" rtl="0"/>
            <a:r>
              <a:rPr lang="vi-VN" sz="28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1. ĐẠI CƯƠNG</a:t>
            </a:r>
          </a:p>
          <a:p>
            <a:pPr algn="just" rtl="0">
              <a:buSzPts val="2200"/>
              <a:buFont typeface="Times New Roman" panose="02020603050405020304" pitchFamily="18" charset="0"/>
              <a:buChar char=""/>
            </a:pP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Khối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choán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chổ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trong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sọ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nhiều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nguồn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gốc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khác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nhau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mô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màng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dây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sọ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mạch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máu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di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căn</a:t>
            </a:r>
            <a:endParaRPr lang="en-US" sz="28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rtl="0">
              <a:buSzPts val="2200"/>
              <a:buFont typeface="Times New Roman" panose="02020603050405020304" pitchFamily="18" charset="0"/>
              <a:buChar char=""/>
            </a:pP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Biểu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LS: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hội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chứng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TALNS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triệu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chứng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cục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bộ</a:t>
            </a:r>
            <a:endParaRPr lang="en-US" sz="28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rtl="0">
              <a:buSzPts val="2200"/>
              <a:buFont typeface="Times New Roman" panose="02020603050405020304" pitchFamily="18" charset="0"/>
              <a:buChar char=""/>
            </a:pP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nay,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chẩn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đoán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sớm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nhờ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những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kỹ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thuật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mới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CT-SCANNER, MRI</a:t>
            </a:r>
          </a:p>
          <a:p>
            <a:pPr algn="just" rtl="0">
              <a:buSzPts val="2200"/>
              <a:buFont typeface="Times New Roman" panose="02020603050405020304" pitchFamily="18" charset="0"/>
              <a:buChar char=""/>
            </a:pPr>
            <a:r>
              <a:rPr lang="vi-VN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Có nhiều phương pháp điều trị khác nhau </a:t>
            </a:r>
          </a:p>
          <a:p>
            <a:pPr algn="just" rtl="0"/>
            <a:endParaRPr lang="en-US" sz="28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DR TUAN\CASE REPORT-HINH ANH\ADENOMA TUYEN YEN\U TUYEN YEN-DIEP\hinh chup 069.jpg"/>
          <p:cNvPicPr>
            <a:picLocks noChangeAspect="1" noChangeArrowheads="1"/>
          </p:cNvPicPr>
          <p:nvPr/>
        </p:nvPicPr>
        <p:blipFill>
          <a:blip r:embed="rId2"/>
          <a:srcRect l="56104" t="17464" b="20685"/>
          <a:stretch>
            <a:fillRect/>
          </a:stretch>
        </p:blipFill>
        <p:spPr bwMode="auto">
          <a:xfrm>
            <a:off x="690562" y="2514600"/>
            <a:ext cx="4110038" cy="4343400"/>
          </a:xfrm>
          <a:prstGeom prst="rect">
            <a:avLst/>
          </a:prstGeom>
          <a:noFill/>
        </p:spPr>
      </p:pic>
      <p:pic>
        <p:nvPicPr>
          <p:cNvPr id="45059" name="Picture 3" descr="E:\DR TUAN\CASE REPORT-HINH ANH\ADENOMA TUYEN YEN\U TUYEN YEN-DIEP\hinh chup 067.jpg"/>
          <p:cNvPicPr>
            <a:picLocks noChangeAspect="1" noChangeArrowheads="1"/>
          </p:cNvPicPr>
          <p:nvPr/>
        </p:nvPicPr>
        <p:blipFill>
          <a:blip r:embed="rId3"/>
          <a:srcRect l="53662" t="10953" b="20685"/>
          <a:stretch>
            <a:fillRect/>
          </a:stretch>
        </p:blipFill>
        <p:spPr bwMode="auto">
          <a:xfrm>
            <a:off x="4876800" y="2561524"/>
            <a:ext cx="3883025" cy="4296476"/>
          </a:xfrm>
          <a:prstGeom prst="rect">
            <a:avLst/>
          </a:prstGeom>
          <a:noFill/>
        </p:spPr>
      </p:pic>
      <p:pic>
        <p:nvPicPr>
          <p:cNvPr id="45060" name="Picture 4" descr="E:\DR TUAN\CASE REPORT-HINH ANH\ADENOMA TUYEN YEN\U TUYEN YEN-DIEP\DSCN0467.JPG"/>
          <p:cNvPicPr>
            <a:picLocks noChangeAspect="1" noChangeArrowheads="1"/>
          </p:cNvPicPr>
          <p:nvPr/>
        </p:nvPicPr>
        <p:blipFill>
          <a:blip r:embed="rId4" cstate="print"/>
          <a:srcRect l="3611" t="19091" b="35334"/>
          <a:stretch>
            <a:fillRect/>
          </a:stretch>
        </p:blipFill>
        <p:spPr bwMode="auto">
          <a:xfrm>
            <a:off x="1447800" y="228600"/>
            <a:ext cx="6446383" cy="22860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B1E282-EC2C-4773-8715-0BE606B4754C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E:\DR TUAN\CASE REPORT-HINH ANH\ADENOMA TUYEN YEN\U TY-APOLEPXY\DSCN2023.JPG"/>
          <p:cNvPicPr>
            <a:picLocks noChangeAspect="1" noChangeArrowheads="1"/>
          </p:cNvPicPr>
          <p:nvPr/>
        </p:nvPicPr>
        <p:blipFill>
          <a:blip r:embed="rId2" cstate="print"/>
          <a:srcRect l="8416" t="25429" r="51897" b="13512"/>
          <a:stretch>
            <a:fillRect/>
          </a:stretch>
        </p:blipFill>
        <p:spPr bwMode="auto">
          <a:xfrm>
            <a:off x="228600" y="152400"/>
            <a:ext cx="3302000" cy="3810000"/>
          </a:xfrm>
          <a:prstGeom prst="rect">
            <a:avLst/>
          </a:prstGeom>
          <a:noFill/>
        </p:spPr>
      </p:pic>
      <p:pic>
        <p:nvPicPr>
          <p:cNvPr id="99331" name="Picture 3" descr="E:\DR TUAN\CASE REPORT-HINH ANH\ADENOMA TUYEN YEN\U TY-APOLEPXY\DSCN2031.JPG"/>
          <p:cNvPicPr>
            <a:picLocks noChangeAspect="1" noChangeArrowheads="1"/>
          </p:cNvPicPr>
          <p:nvPr/>
        </p:nvPicPr>
        <p:blipFill>
          <a:blip r:embed="rId3" cstate="print"/>
          <a:srcRect l="23563" t="5526" r="9970" b="5847"/>
          <a:stretch>
            <a:fillRect/>
          </a:stretch>
        </p:blipFill>
        <p:spPr bwMode="auto">
          <a:xfrm>
            <a:off x="2438400" y="1524000"/>
            <a:ext cx="3505200" cy="3505200"/>
          </a:xfrm>
          <a:prstGeom prst="rect">
            <a:avLst/>
          </a:prstGeom>
          <a:noFill/>
        </p:spPr>
      </p:pic>
      <p:pic>
        <p:nvPicPr>
          <p:cNvPr id="99332" name="Picture 4" descr="E:\DR TUAN\CASE REPORT-HINH ANH\ADENOMA TUYEN YEN\U TY-APOLEPXY\DSCN2034.JPG"/>
          <p:cNvPicPr>
            <a:picLocks noChangeAspect="1" noChangeArrowheads="1"/>
          </p:cNvPicPr>
          <p:nvPr/>
        </p:nvPicPr>
        <p:blipFill>
          <a:blip r:embed="rId4" cstate="print"/>
          <a:srcRect l="14061" t="9918" r="24063" b="10632"/>
          <a:stretch>
            <a:fillRect/>
          </a:stretch>
        </p:blipFill>
        <p:spPr bwMode="auto">
          <a:xfrm>
            <a:off x="4800600" y="2667000"/>
            <a:ext cx="4114800" cy="3962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62000" y="54864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tuyến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yên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D4F91B-8117-42AF-A16F-DC75390474BC}" type="datetime1">
              <a:rPr lang="vi-VN" smtClean="0"/>
              <a:t>14/02/2022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>
              <a:defRPr/>
            </a:pPr>
            <a:r>
              <a:rPr lang="pt-BR" b="1" dirty="0"/>
              <a:t>4. ĐIỀU TRỊ U NÃO</a:t>
            </a:r>
            <a:endParaRPr lang="en-US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2743200"/>
            <a:ext cx="7772400" cy="4114800"/>
          </a:xfrm>
        </p:spPr>
        <p:txBody>
          <a:bodyPr>
            <a:normAutofit/>
          </a:bodyPr>
          <a:lstStyle/>
          <a:p>
            <a:r>
              <a:rPr lang="pt-BR" sz="4000" dirty="0"/>
              <a:t>Điều trị phù não do u: corticosteroid</a:t>
            </a:r>
          </a:p>
          <a:p>
            <a:r>
              <a:rPr lang="en-US" sz="4000" dirty="0" err="1"/>
              <a:t>Phẫu</a:t>
            </a:r>
            <a:r>
              <a:rPr lang="en-US" sz="4000" dirty="0"/>
              <a:t> </a:t>
            </a:r>
            <a:r>
              <a:rPr lang="en-US" sz="4000" dirty="0" err="1"/>
              <a:t>thuật</a:t>
            </a:r>
            <a:endParaRPr lang="en-US" sz="4000" dirty="0"/>
          </a:p>
          <a:p>
            <a:r>
              <a:rPr lang="en-US" sz="4000" dirty="0" err="1"/>
              <a:t>Xạ</a:t>
            </a:r>
            <a:r>
              <a:rPr lang="en-US" sz="4000" dirty="0"/>
              <a:t> </a:t>
            </a:r>
            <a:r>
              <a:rPr lang="en-US" sz="4000" dirty="0" err="1"/>
              <a:t>trị</a:t>
            </a:r>
            <a:endParaRPr lang="en-US" sz="4000" dirty="0"/>
          </a:p>
          <a:p>
            <a:r>
              <a:rPr lang="en-US" sz="4000" dirty="0" err="1"/>
              <a:t>Hóa</a:t>
            </a:r>
            <a:r>
              <a:rPr lang="en-US" sz="4000" dirty="0"/>
              <a:t> </a:t>
            </a:r>
            <a:r>
              <a:rPr lang="en-US" sz="4000" dirty="0" err="1"/>
              <a:t>trị</a:t>
            </a:r>
            <a:endParaRPr lang="en-US" sz="4000" dirty="0"/>
          </a:p>
          <a:p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8F76AF-FED1-4F37-8BE1-CA8295384898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nimBg="1" autoUpdateAnimBg="0"/>
      <p:bldP spid="11571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pt-BR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Điều trị u não: Corticoid</a:t>
            </a:r>
            <a:endParaRPr lang="en-US" sz="66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229600" cy="4759325"/>
          </a:xfrm>
        </p:spPr>
        <p:txBody>
          <a:bodyPr>
            <a:normAutofit lnSpcReduction="10000"/>
          </a:bodyPr>
          <a:lstStyle/>
          <a:p>
            <a:pPr rtl="0"/>
            <a:endParaRPr lang="en-US" sz="28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Hiệu quả cho di căn não nhiều hơn u não tiên phát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Đặc biệt hữu ích cho gđ trước và sau phẫu thuật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Cơ chế: Phù quanh u là phù vận mạch, corticoid làm ổn định chỗ nối tb nội mô mao mạch và giảm tính thấm mạch máu não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TD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bắt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trong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24-48h,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đỉnh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ngày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4, 5, td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kéo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dài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vài</a:t>
            </a:r>
            <a:r>
              <a:rPr lang="en-US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tuần</a:t>
            </a:r>
            <a:endParaRPr lang="en-US" sz="28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8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Không phụ thuộc loại corticoid, miễn là liều tương đương. Dexamethaxone chọn nhiều vì ít td phụ giữ muối nước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B15EF7-CB6F-4A83-B9FA-CEE29656CF49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pt-BR" sz="44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Điều trị u não: Corticoid</a:t>
            </a:r>
            <a:endParaRPr lang="en-US" sz="88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600200"/>
            <a:ext cx="8229600" cy="4759325"/>
          </a:xfrm>
        </p:spPr>
        <p:txBody>
          <a:bodyPr/>
          <a:lstStyle/>
          <a:p>
            <a:pPr rtl="0"/>
            <a:endParaRPr lang="en-US" sz="24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Liều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khởi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Dexa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4-6mg x4/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ngày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PO/IV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Liều cao: với người bệnh nguy kịch không đáp ứng liều thông thường: 10mg/4h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Người đang dùng corticoid sẵn: gấp đôi liều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Thời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gian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điều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trị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Có điều trị đặc hiệu: giảm liều dần rồi ngưng</a:t>
            </a:r>
          </a:p>
          <a:p>
            <a:pPr lvl="1"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Không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điều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trị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đặc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hiệu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lệ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thuộc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steroid,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đến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khi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không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còn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tác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F42D92-955E-44BB-B10F-B24A56E3A304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Điều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trị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u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não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Phẫu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thuật</a:t>
            </a:r>
            <a:endParaRPr lang="en-US" sz="72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752600"/>
            <a:ext cx="8229600" cy="4759325"/>
          </a:xfrm>
        </p:spPr>
        <p:txBody>
          <a:bodyPr>
            <a:normAutofit/>
          </a:bodyPr>
          <a:lstStyle/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Bắt buộc phải có xác định giải phẫu bệnh (hình ảnh học chỉ gợi ý): tránh nhần lẫn, giúp tiên lượng, chỉ định xạ trị, hoá trị.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Phục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hồi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chức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năng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nếu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trực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tiếp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do 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phục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hồi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;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nếu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phù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chèn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ép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thể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phục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hồi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Khả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năng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chữa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lành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nhiều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ngoài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trục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thể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mổ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lấy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hết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rất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ít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trong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trục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thể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lấy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hết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hoặc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chữa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lành</a:t>
            </a:r>
            <a:r>
              <a:rPr lang="en-US" sz="3200" b="0" i="0" u="none" strike="noStrike" kern="1200" baseline="0" dirty="0">
                <a:solidFill>
                  <a:srgbClr val="96A9A9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DDE06-928B-4D21-8490-E1A71CF0C7A9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vi-VN" sz="2800" b="1" i="0" u="none" strike="noStrike" kern="12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Các phương tiện cần thiết cho phẫu thuật u não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1905000"/>
            <a:ext cx="6781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buSzPts val="2800"/>
              <a:buFont typeface="Times New Roman" panose="02020603050405020304" pitchFamily="18" charset="0"/>
              <a:buChar char="•"/>
            </a:pP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Kính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hiển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vi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phẫu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thuật</a:t>
            </a:r>
            <a:endParaRPr lang="en-US" sz="40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800"/>
              <a:buFont typeface="Times New Roman" panose="02020603050405020304" pitchFamily="18" charset="0"/>
              <a:buChar char="•"/>
            </a:pP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thống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định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vị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phẫu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thuật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(Navigation)</a:t>
            </a:r>
          </a:p>
          <a:p>
            <a:pPr rtl="0">
              <a:buSzPts val="2800"/>
              <a:buFont typeface="Times New Roman" panose="02020603050405020304" pitchFamily="18" charset="0"/>
              <a:buChar char="•"/>
            </a:pP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Máy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cắt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hút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siêu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âm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(CUSA)</a:t>
            </a:r>
          </a:p>
          <a:p>
            <a:pPr rtl="0">
              <a:buSzPts val="2800"/>
              <a:buFont typeface="Times New Roman" panose="02020603050405020304" pitchFamily="18" charset="0"/>
              <a:buChar char="•"/>
            </a:pP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Nội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soi</a:t>
            </a:r>
          </a:p>
          <a:p>
            <a:pPr rtl="0">
              <a:buSzPts val="2800"/>
              <a:buFont typeface="Times New Roman" panose="02020603050405020304" pitchFamily="18" charset="0"/>
              <a:buChar char="•"/>
            </a:pP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thống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dõi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trong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lúc</a:t>
            </a:r>
            <a:r>
              <a:rPr lang="en-US" sz="40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mổ</a:t>
            </a:r>
            <a:endParaRPr lang="en-US" sz="40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15F8E-F2A9-43BD-ABF8-1BAE74390D24}" type="datetime1">
              <a:rPr lang="vi-VN" smtClean="0"/>
              <a:t>14/02/2022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 descr="E:\NGUYEN TRI PHUONG\MO NAVIGATION\HOANG THI THANH\PatientOID_0_20111017T194911_998490\SnapShotPNGOID_6_20111017T213405_78183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3040" y="2057401"/>
            <a:ext cx="7376160" cy="4610100"/>
          </a:xfrm>
          <a:prstGeom prst="rect">
            <a:avLst/>
          </a:prstGeom>
          <a:noFill/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/>
          <a:srcRect l="32188" t="17000" r="30312" b="23000"/>
          <a:stretch>
            <a:fillRect/>
          </a:stretch>
        </p:blipFill>
        <p:spPr bwMode="auto">
          <a:xfrm>
            <a:off x="685800" y="4572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01E7D7-3EE5-47A6-9B9A-D37C85C1AE96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 descr="E:\NGUYEN TRI PHUONG\MO NAVIGATION\ARCHIVE_3\PatientOID_0_20140519T201233_398612\SnapShotPNGOID_10_20140520T201609_515927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717280" cy="54483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09C09F-EF82-4681-BD50-BB48BA2713F6}" type="datetime1">
              <a:rPr lang="vi-VN" smtClean="0"/>
              <a:t>14/02/2022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E:\NGUYEN TRI PHUONG\HINH MO-NAVIGATION-10-2011\DSCN32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01266"/>
            <a:ext cx="7315199" cy="5486108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ECDCE-A41C-4D25-A679-93F2CD7022F2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64188"/>
            <a:ext cx="7848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buSzPts val="2600"/>
              <a:buFont typeface="Arial" panose="020B0604020202020204" pitchFamily="34" charset="0"/>
              <a:buChar char="•"/>
            </a:pPr>
            <a:r>
              <a:rPr lang="vi-VN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Ở người trưởng thành, u nguyên phát ở não chiếm tỉ lệ nhỏ: 2-3% trong tất cả các u ác tính, với tỉ lệ mới mắc 8-10/100.000 dân (Châu Au và Bắc Mỹ)</a:t>
            </a:r>
          </a:p>
          <a:p>
            <a:pPr algn="just" rtl="0">
              <a:buSzPts val="2600"/>
              <a:buFont typeface="Arial" panose="020B0604020202020204" pitchFamily="34" charset="0"/>
              <a:buChar char="•"/>
            </a:pPr>
            <a:r>
              <a:rPr lang="vi-VN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50% u não là u di căn (phổi, vú, đường tiêu hóa, melanoma, tiền liệt tuyến..)</a:t>
            </a:r>
          </a:p>
          <a:p>
            <a:pPr algn="just" rtl="0">
              <a:buSzPts val="2600"/>
              <a:buFont typeface="Arial" panose="020B0604020202020204" pitchFamily="34" charset="0"/>
              <a:buChar char="•"/>
            </a:pPr>
            <a:r>
              <a:rPr lang="vi-VN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Ngày nay tỉ lệ này đang gia tăng do các bn ung thư có thời gian sống còn dài hơn</a:t>
            </a:r>
          </a:p>
          <a:p>
            <a:pPr algn="just" rtl="0">
              <a:buSzPts val="2600"/>
              <a:buFont typeface="Arial" panose="020B0604020202020204" pitchFamily="34" charset="0"/>
              <a:buChar char="•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Giải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mã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gien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ứng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điều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trị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trúng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đích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rtl="0"/>
            <a:endParaRPr lang="en-US" sz="32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  <a:p>
            <a:pPr algn="just" rtl="0"/>
            <a:endParaRPr lang="en-US" sz="32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7620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vi-VN" sz="36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ĐẠI CƯƠNG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69EC1-A1C3-469C-AA83-391BFC80740A}" type="datetime1">
              <a:rPr lang="vi-VN" smtClean="0"/>
              <a:t>14/02/2022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Điều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trị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u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não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Phẫu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thuật</a:t>
            </a:r>
            <a:endParaRPr lang="en-US" sz="66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524000"/>
            <a:ext cx="8229600" cy="4987925"/>
          </a:xfrm>
        </p:spPr>
        <p:txBody>
          <a:bodyPr>
            <a:normAutofit/>
          </a:bodyPr>
          <a:lstStyle/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1" i="0" u="none" strike="noStrike" kern="1200" baseline="0" dirty="0">
                <a:solidFill>
                  <a:srgbClr val="CC9900"/>
                </a:solidFill>
                <a:latin typeface="Times New Roman" panose="02020603050405020304" pitchFamily="18" charset="0"/>
              </a:rPr>
              <a:t>Nguy cơ phẫu thuật:</a:t>
            </a: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tùy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Tổng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trạng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bệnh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kèm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endParaRPr lang="en-US" sz="24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Vị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trí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khối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u: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sâu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/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nông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vùng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chức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năng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/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vùng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yên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lặng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liên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quan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mạch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máu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Kích thước khối u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1" i="0" u="none" strike="noStrike" kern="1200" baseline="0" dirty="0" err="1">
                <a:solidFill>
                  <a:srgbClr val="CC9900"/>
                </a:solidFill>
                <a:latin typeface="Times New Roman" panose="02020603050405020304" pitchFamily="18" charset="0"/>
              </a:rPr>
              <a:t>Kỹ</a:t>
            </a:r>
            <a:r>
              <a:rPr lang="en-US" sz="2400" b="1" i="0" u="none" strike="noStrike" kern="1200" baseline="0" dirty="0">
                <a:solidFill>
                  <a:srgbClr val="CC99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i="0" u="none" strike="noStrike" kern="1200" baseline="0" dirty="0" err="1">
                <a:solidFill>
                  <a:srgbClr val="CC9900"/>
                </a:solidFill>
                <a:latin typeface="Times New Roman" panose="02020603050405020304" pitchFamily="18" charset="0"/>
              </a:rPr>
              <a:t>thuật</a:t>
            </a:r>
            <a:r>
              <a:rPr lang="en-US" sz="2400" b="1" i="0" u="none" strike="noStrike" kern="1200" baseline="0" dirty="0">
                <a:solidFill>
                  <a:srgbClr val="CC99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i="0" u="none" strike="noStrike" kern="1200" baseline="0" dirty="0" err="1">
                <a:solidFill>
                  <a:srgbClr val="CC9900"/>
                </a:solidFill>
                <a:latin typeface="Times New Roman" panose="02020603050405020304" pitchFamily="18" charset="0"/>
              </a:rPr>
              <a:t>mổ</a:t>
            </a:r>
            <a:r>
              <a:rPr lang="en-US" sz="2400" b="1" i="0" u="none" strike="noStrike" kern="1200" baseline="0" dirty="0">
                <a:solidFill>
                  <a:srgbClr val="CC9900"/>
                </a:solidFill>
                <a:latin typeface="Times New Roman" panose="02020603050405020304" pitchFamily="18" charset="0"/>
              </a:rPr>
              <a:t>: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Craniotomy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vi-VN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Stereotactic biopsy (u sâu; không có tr/chứng TK trước mổ; nguy cơ mở sọ nhiều hơn lợi ích)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Lấy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toàn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thể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chẩn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đoán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mô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chính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xác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tăng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hiệu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quả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xạ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hoá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trị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kết</a:t>
            </a:r>
            <a:r>
              <a:rPr lang="en-US" sz="24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hợp</a:t>
            </a:r>
            <a:endParaRPr lang="en-US" sz="24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962380-5221-4E9D-B57F-47A6893BABF3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Điều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trị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u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não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Phẫu</a:t>
            </a:r>
            <a:r>
              <a:rPr lang="en-US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b="1" i="0" u="none" strike="noStrike" kern="1200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thuật</a:t>
            </a:r>
            <a:endParaRPr lang="en-US" sz="72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76400"/>
            <a:ext cx="7772400" cy="3906838"/>
          </a:xfrm>
        </p:spPr>
        <p:txBody>
          <a:bodyPr>
            <a:noAutofit/>
          </a:bodyPr>
          <a:lstStyle/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1" i="1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Biến</a:t>
            </a:r>
            <a:r>
              <a:rPr lang="en-US" sz="3200" b="1" i="1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chứng</a:t>
            </a:r>
            <a:r>
              <a:rPr lang="en-US" sz="3200" b="1" i="1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phẫu</a:t>
            </a:r>
            <a:r>
              <a:rPr lang="en-US" sz="3200" b="1" i="1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1" i="1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thuật</a:t>
            </a:r>
            <a:r>
              <a:rPr lang="en-US" sz="3200" b="1" i="1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:</a:t>
            </a:r>
          </a:p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Xuất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huyết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Phù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Nhiễm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trùng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giật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Communicating hydrocephalus: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giảm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hấp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thu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do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máu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"/>
            </a:pP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Rối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loạn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TK -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nội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tiết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SIADH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DAAC69-3CDA-457E-9CCD-AB56615A3AB0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pt-BR" sz="4400" b="1" i="0" u="none" strike="noStrike" kern="1200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Điều trị u não: Hoá - Xạ</a:t>
            </a:r>
            <a:endParaRPr lang="en-US" sz="8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835525"/>
          </a:xfrm>
        </p:spPr>
        <p:txBody>
          <a:bodyPr>
            <a:normAutofit lnSpcReduction="10000"/>
          </a:bodyPr>
          <a:lstStyle/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1" i="0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Hóa</a:t>
            </a:r>
            <a:r>
              <a:rPr lang="en-US" sz="3600" b="1" i="0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1" i="0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trị</a:t>
            </a:r>
            <a:r>
              <a:rPr lang="en-US" sz="3600" b="1" i="0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: 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ác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tính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Giải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mã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đột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biến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gien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Liệu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pháp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trúng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đích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1" i="0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Xạ</a:t>
            </a:r>
            <a:r>
              <a:rPr lang="en-US" sz="3600" b="1" i="0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1" i="0" u="none" strike="noStrike" kern="1200" baseline="0" dirty="0" err="1">
                <a:solidFill>
                  <a:srgbClr val="D34817"/>
                </a:solidFill>
                <a:latin typeface="Times New Roman" panose="02020603050405020304" pitchFamily="18" charset="0"/>
              </a:rPr>
              <a:t>trị</a:t>
            </a:r>
            <a:r>
              <a:rPr lang="en-US" sz="3600" b="1" i="0" u="none" strike="noStrike" kern="1200" baseline="0" dirty="0">
                <a:solidFill>
                  <a:srgbClr val="D34817"/>
                </a:solidFill>
                <a:latin typeface="Times New Roman" panose="02020603050405020304" pitchFamily="18" charset="0"/>
              </a:rPr>
              <a:t>: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Toàn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thể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ít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giảm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tử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vong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td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phụ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nhiều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Tập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trung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số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nhỏ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rtl="0">
              <a:buSzPts val="2000"/>
              <a:buFont typeface="Times New Roman" panose="02020603050405020304" pitchFamily="18" charset="0"/>
              <a:buChar char=""/>
            </a:pP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Xạ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phẫu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(Gamma knife)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A02CB3-5B9B-445B-9521-BAA4DA63FB06}" type="datetime1">
              <a:rPr lang="vi-VN" smtClean="0"/>
              <a:t>14/02/2022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9DC7D-894C-419F-959A-36572B2BAE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63B461-8CE5-4C94-9BAC-5E3D972AA78A}" type="datetime1">
              <a:rPr lang="vi-VN"/>
              <a:pPr>
                <a:defRPr/>
              </a:pPr>
              <a:t>14/02/2022</a:t>
            </a:fld>
            <a:endParaRPr lang="en-US"/>
          </a:p>
        </p:txBody>
      </p:sp>
      <p:sp>
        <p:nvSpPr>
          <p:cNvPr id="128003" name="Slide Number Placeholder 4">
            <a:extLst>
              <a:ext uri="{FF2B5EF4-FFF2-40B4-BE49-F238E27FC236}">
                <a16:creationId xmlns:a16="http://schemas.microsoft.com/office/drawing/2014/main" id="{7BD46A8E-11DF-4065-B002-A84A17C63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BE9BB-E421-4AF4-8CEF-F69EEEB46475}" type="slidenum">
              <a:rPr lang="en-US" altLang="vi-VN" sz="1200" smtClean="0">
                <a:solidFill>
                  <a:srgbClr val="898989"/>
                </a:solidFill>
                <a:latin typeface="VNI-Times" pitchFamily="2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vi-VN" sz="1200">
              <a:solidFill>
                <a:srgbClr val="898989"/>
              </a:solidFill>
              <a:latin typeface="VNI-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1D7A1-3DF0-47EF-AE70-CCCFE103A9B3}"/>
              </a:ext>
            </a:extLst>
          </p:cNvPr>
          <p:cNvSpPr txBox="1"/>
          <p:nvPr/>
        </p:nvSpPr>
        <p:spPr>
          <a:xfrm>
            <a:off x="609600" y="1371600"/>
            <a:ext cx="8077200" cy="16858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-NXB Y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Handbook of Neurosurgery, 9</a:t>
            </a:r>
            <a:r>
              <a:rPr lang="en-US" b="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edition, 2020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990600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Contact: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TS.BS.Phạm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Anh Tuấn</a:t>
            </a:r>
          </a:p>
          <a:p>
            <a:pPr>
              <a:lnSpc>
                <a:spcPct val="150000"/>
              </a:lnSpc>
            </a:pPr>
            <a:r>
              <a:rPr lang="en-US" b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</a:t>
            </a:r>
            <a:r>
              <a:rPr lang="vi-VN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ư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ởng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Ngoại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TK, ĐHYD TPHCM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Trưởng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khoa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PTTK, BV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Tri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Phương</a:t>
            </a:r>
            <a:endParaRPr lang="en-US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ĐT: 0989-031-007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Email: </a:t>
            </a:r>
            <a:r>
              <a:rPr lang="en-US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tuandoctor2000@ump.edu.vn</a:t>
            </a:r>
          </a:p>
          <a:p>
            <a:pPr>
              <a:lnSpc>
                <a:spcPct val="150000"/>
              </a:lnSpc>
            </a:pP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BFC555-9526-4326-9E16-3A54B36DF5AC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vi-VN" sz="36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PHÂN LOẠI U HỆ THẦN KINH TRUNG ƯƠNG (Theo WHO 2007)</a:t>
            </a: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(neuroepithelial tissue)</a:t>
            </a: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màng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(meningiomas)</a:t>
            </a: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dây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sọ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tuỷ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sống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mầm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(germ cell tumors)</a:t>
            </a: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vùng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hố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yên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lympho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của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tạo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máu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(hematopoietic neoplasms)</a:t>
            </a:r>
          </a:p>
          <a:p>
            <a:pPr rtl="0">
              <a:buSzPts val="26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di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căn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rtl="0"/>
            <a:endParaRPr lang="en-US" sz="36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/>
          <p:cNvSpPr txBox="1">
            <a:spLocks noChangeArrowheads="1"/>
          </p:cNvSpPr>
          <p:nvPr/>
        </p:nvSpPr>
        <p:spPr bwMode="auto">
          <a:xfrm>
            <a:off x="1143000" y="685800"/>
            <a:ext cx="66294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/>
            <a:r>
              <a:rPr lang="nl-NL" sz="32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TẾ BÀO THẦN KINH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sao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đệm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ít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nhánh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màng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thất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(Ependymoma)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hỗn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hợp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đám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rối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tuyến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tùng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nguồn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gốc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phôi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sợi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nl-NL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tế bào thần kinh khác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0695D2-D8B6-40E3-90E4-CDF592D65F96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vi-VN" sz="32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PHÂN LOẠI U HỆ THẦN KINH TRUNG ƯƠNG (Theo WHO 2016) 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tỏa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tk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đệm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ít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nhánh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pl-PL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tế bào sao khác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màng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thất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đám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rối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mạc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hỗn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hợp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vùng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tuyến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tùng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nguồn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gốc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phôi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dây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thần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kinh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sọ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tuỷ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sống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màng</a:t>
            </a:r>
            <a:r>
              <a:rPr lang="en-US" sz="32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não</a:t>
            </a:r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/>
            <a:endParaRPr lang="en-US" sz="32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/>
            <a:endParaRPr lang="en-US" sz="32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8926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/>
            <a:r>
              <a:rPr lang="vi-VN" sz="36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PHÂN LOẠI U HỆ THẦN KINH TRUNG ƯƠNG (Theo WHO 2016) 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có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nguồn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gốc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trung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mô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pl-PL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tế bào hắc tố</a:t>
            </a: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lympho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tạo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máu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tế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bào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mầm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vùng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hố</a:t>
            </a: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yên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buSzPts val="2400"/>
              <a:buFont typeface="Times New Roman" panose="02020603050405020304" pitchFamily="18" charset="0"/>
              <a:buChar char="•"/>
            </a:pPr>
            <a:r>
              <a:rPr lang="en-US" sz="3600" b="0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 di </a:t>
            </a:r>
            <a:r>
              <a:rPr lang="en-US" sz="3600" b="0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căn</a:t>
            </a:r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/>
            <a:endParaRPr lang="en-US" sz="3600" b="0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/>
            <a:endParaRPr lang="en-US" sz="3600" b="0" i="0" u="none" strike="noStrike" kern="1200" baseline="0" dirty="0">
              <a:solidFill>
                <a:srgbClr val="96A9A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16849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04D665-A4F0-4EE4-A04A-25D6DA9E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17CAFCA-C729-44E2-AF09-1E507697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14/02/2022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9E169F2-DAC7-41A1-A841-B7150B09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74206CC4-F3DE-4E54-B5FF-301C472BBA8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3211" t="18612" r="28577" b="14109"/>
          <a:stretch/>
        </p:blipFill>
        <p:spPr>
          <a:xfrm>
            <a:off x="603504" y="314325"/>
            <a:ext cx="7854696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77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2121</TotalTime>
  <Words>1888</Words>
  <Application>Microsoft Office PowerPoint</Application>
  <PresentationFormat>Trình chiếu Trên màn hình (4:3)</PresentationFormat>
  <Paragraphs>289</Paragraphs>
  <Slides>44</Slides>
  <Notes>18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44</vt:i4>
      </vt:variant>
    </vt:vector>
  </HeadingPairs>
  <TitlesOfParts>
    <vt:vector size="45" baseType="lpstr">
      <vt:lpstr>Equity</vt:lpstr>
      <vt:lpstr>ĐẠI CƯƠNG U NÃO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2. Biểu hiện lâm sàng</vt:lpstr>
      <vt:lpstr>Biểu hiện lâm sàng</vt:lpstr>
      <vt:lpstr>Biểu hiện lâm sàng</vt:lpstr>
      <vt:lpstr>Triệu chứng của u não trên lều</vt:lpstr>
      <vt:lpstr>Triệu chứng của u não dưới lều</vt:lpstr>
      <vt:lpstr>Những dấu TK liên quan đến định khu   của vỏ não</vt:lpstr>
      <vt:lpstr>Những dấu TK liên quan đến định khu của vỏ não</vt:lpstr>
      <vt:lpstr>3. CHẨN ĐOÁN HÌNH ẢNH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CT có cản quang: Di căn não đa ổ từ K phế quản</vt:lpstr>
      <vt:lpstr>Bản trình bày PowerPoint</vt:lpstr>
      <vt:lpstr>Bản trình bày PowerPoint</vt:lpstr>
      <vt:lpstr>Brainstem gliomas</vt:lpstr>
      <vt:lpstr>Bản trình bày PowerPoint</vt:lpstr>
      <vt:lpstr>Bản trình bày PowerPoint</vt:lpstr>
      <vt:lpstr>4. ĐIỀU TRỊ U NÃO</vt:lpstr>
      <vt:lpstr>Điều trị u não: Corticoid</vt:lpstr>
      <vt:lpstr>Điều trị u não: Corticoid</vt:lpstr>
      <vt:lpstr>Điều trị u não: Phẫu thuật</vt:lpstr>
      <vt:lpstr>Bản trình bày PowerPoint</vt:lpstr>
      <vt:lpstr>Bản trình bày PowerPoint</vt:lpstr>
      <vt:lpstr>Bản trình bày PowerPoint</vt:lpstr>
      <vt:lpstr>Bản trình bày PowerPoint</vt:lpstr>
      <vt:lpstr>Điều trị u não: Phẫu thuật</vt:lpstr>
      <vt:lpstr>Điều trị u não: Phẫu thuật</vt:lpstr>
      <vt:lpstr>Điều trị u não: Hoá - Xạ</vt:lpstr>
      <vt:lpstr>Bản trình bày PowerPoint</vt:lpstr>
      <vt:lpstr>Bản trình bày PowerPoint</vt:lpstr>
    </vt:vector>
  </TitlesOfParts>
  <Company>Natural Sciences of HCM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ÑEÀ NGHÒ THANG ÑIEÅM LAÂM SAØNG CHAÅN ÑOAÙN PHAÂN BIEÄT THIEÁU MAÙU NAÕO CUÏC BOÄ VAØ XUAÁT HUYEÁT NAÕO TREÂN LEÀU</dc:title>
  <dc:creator>Nguyen Ba Trung</dc:creator>
  <cp:lastModifiedBy>Toan Nguyen - Y17</cp:lastModifiedBy>
  <cp:revision>171</cp:revision>
  <dcterms:created xsi:type="dcterms:W3CDTF">2003-11-13T12:22:57Z</dcterms:created>
  <dcterms:modified xsi:type="dcterms:W3CDTF">2022-02-14T11:02:35Z</dcterms:modified>
</cp:coreProperties>
</file>